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19"/>
  </p:handoutMasterIdLst>
  <p:sldIdLst>
    <p:sldId id="322" r:id="rId3"/>
    <p:sldId id="358" r:id="rId5"/>
    <p:sldId id="360" r:id="rId6"/>
    <p:sldId id="361" r:id="rId7"/>
    <p:sldId id="354" r:id="rId8"/>
    <p:sldId id="362" r:id="rId9"/>
    <p:sldId id="363" r:id="rId10"/>
    <p:sldId id="364" r:id="rId11"/>
    <p:sldId id="374" r:id="rId12"/>
    <p:sldId id="365" r:id="rId13"/>
    <p:sldId id="366" r:id="rId14"/>
    <p:sldId id="367" r:id="rId15"/>
    <p:sldId id="368" r:id="rId16"/>
    <p:sldId id="370" r:id="rId17"/>
    <p:sldId id="331" r:id="rId18"/>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EE5D3"/>
    <a:srgbClr val="F23C00"/>
    <a:srgbClr val="21A247"/>
    <a:srgbClr val="00BE9C"/>
    <a:srgbClr val="005F4E"/>
    <a:srgbClr val="4F5962"/>
    <a:srgbClr val="2930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85017" autoAdjust="0"/>
  </p:normalViewPr>
  <p:slideViewPr>
    <p:cSldViewPr snapToGrid="0" snapToObjects="1">
      <p:cViewPr>
        <p:scale>
          <a:sx n="75" d="100"/>
          <a:sy n="75" d="100"/>
        </p:scale>
        <p:origin x="780" y="342"/>
      </p:cViewPr>
      <p:guideLst/>
    </p:cSldViewPr>
  </p:slideViewPr>
  <p:notesTextViewPr>
    <p:cViewPr>
      <p:scale>
        <a:sx n="1" d="1"/>
        <a:sy n="1" d="1"/>
      </p:scale>
      <p:origin x="0" y="0"/>
    </p:cViewPr>
  </p:notesTextViewPr>
  <p:sorterViewPr>
    <p:cViewPr>
      <p:scale>
        <a:sx n="40" d="100"/>
        <a:sy n="40" d="100"/>
      </p:scale>
      <p:origin x="0" y="0"/>
    </p:cViewPr>
  </p:sorter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gs" Target="tags/tag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Calibri" panose="020F0502020204030204" pitchFamily="34" charset="0"/>
                <a:cs typeface="Calibri" panose="020F0502020204030204" pitchFamily="34" charset="0"/>
              </a:defRPr>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Calibri" panose="020F0502020204030204" pitchFamily="34" charset="0"/>
                <a:cs typeface="Calibri" panose="020F0502020204030204" pitchFamily="34" charset="0"/>
              </a:defRPr>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Calibri" panose="020F0502020204030204" pitchFamily="34" charset="0"/>
                <a:cs typeface="Calibri" panose="020F0502020204030204" pitchFamily="34" charset="0"/>
              </a:defRPr>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Calibri" panose="020F0502020204030204" pitchFamily="34" charset="0"/>
                <a:cs typeface="Calibri" panose="020F0502020204030204" pitchFamily="34" charset="0"/>
              </a:defRPr>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Calibri" panose="020F0502020204030204" pitchFamily="34" charset="0"/>
        <a:cs typeface="Calibri" panose="020F0502020204030204" pitchFamily="34" charset="0"/>
      </a:defRPr>
    </a:lvl1pPr>
    <a:lvl2pPr marL="457200" algn="l" defTabSz="914400" rtl="0" eaLnBrk="1" latinLnBrk="0" hangingPunct="1">
      <a:defRPr sz="1200" kern="1200">
        <a:solidFill>
          <a:schemeClr val="tx1"/>
        </a:solidFill>
        <a:latin typeface="+mn-lt"/>
        <a:ea typeface="Calibri" panose="020F0502020204030204" pitchFamily="34" charset="0"/>
        <a:cs typeface="Calibri" panose="020F0502020204030204" pitchFamily="34" charset="0"/>
      </a:defRPr>
    </a:lvl2pPr>
    <a:lvl3pPr marL="914400" algn="l" defTabSz="914400" rtl="0" eaLnBrk="1" latinLnBrk="0" hangingPunct="1">
      <a:defRPr sz="1200" kern="1200">
        <a:solidFill>
          <a:schemeClr val="tx1"/>
        </a:solidFill>
        <a:latin typeface="+mn-lt"/>
        <a:ea typeface="Calibri" panose="020F0502020204030204" pitchFamily="34" charset="0"/>
        <a:cs typeface="Calibri" panose="020F0502020204030204" pitchFamily="34" charset="0"/>
      </a:defRPr>
    </a:lvl3pPr>
    <a:lvl4pPr marL="1371600" algn="l" defTabSz="914400" rtl="0" eaLnBrk="1" latinLnBrk="0" hangingPunct="1">
      <a:defRPr sz="1200" kern="1200">
        <a:solidFill>
          <a:schemeClr val="tx1"/>
        </a:solidFill>
        <a:latin typeface="+mn-lt"/>
        <a:ea typeface="Calibri" panose="020F0502020204030204" pitchFamily="34" charset="0"/>
        <a:cs typeface="Calibri" panose="020F0502020204030204" pitchFamily="34" charset="0"/>
      </a:defRPr>
    </a:lvl4pPr>
    <a:lvl5pPr marL="1828800" algn="l" defTabSz="914400" rtl="0" eaLnBrk="1" latinLnBrk="0" hangingPunct="1">
      <a:defRPr sz="1200" kern="1200">
        <a:solidFill>
          <a:schemeClr val="tx1"/>
        </a:solidFill>
        <a:latin typeface="+mn-lt"/>
        <a:ea typeface="Calibri" panose="020F0502020204030204" pitchFamily="34" charset="0"/>
        <a:cs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5.png"/><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Content and title">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spd="med">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Content and title">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spd="med">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age">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userDrawn="1"/>
        </p:nvSpPr>
        <p:spPr>
          <a:xfrm>
            <a:off x="0" y="0"/>
            <a:ext cx="12192000" cy="6858000"/>
          </a:xfrm>
          <a:prstGeom prst="rect">
            <a:avLst/>
          </a:prstGeom>
          <a:solidFill>
            <a:schemeClr val="accent2">
              <a:lumMod val="20000"/>
              <a:lumOff val="8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1178" y="434074"/>
            <a:ext cx="379352" cy="401734"/>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4.png"/><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2.png"/><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196840" y="1594485"/>
            <a:ext cx="6403340" cy="1972310"/>
          </a:xfrm>
          <a:prstGeom prst="rect">
            <a:avLst/>
          </a:prstGeom>
          <a:noFill/>
        </p:spPr>
        <p:txBody>
          <a:bodyPr wrap="square" rtlCol="0">
            <a:noAutofit/>
          </a:bodyPr>
          <a:lstStyle/>
          <a:p>
            <a:pPr algn="l"/>
            <a:r>
              <a:rPr lang="en-US" altLang="zh-CN" sz="5400" b="1" spc="-300" dirty="0" smtClean="0">
                <a:solidFill>
                  <a:srgbClr val="C00000"/>
                </a:solidFill>
                <a:latin typeface="Calibri" panose="020F0502020204030204" pitchFamily="34" charset="0"/>
                <a:ea typeface="Calibri" panose="020F0502020204030204" pitchFamily="34" charset="0"/>
                <a:cs typeface="Calibri" panose="020F0502020204030204" pitchFamily="34" charset="0"/>
              </a:rPr>
              <a:t>SQL Data Analyst Project</a:t>
            </a:r>
            <a:endParaRPr lang="en-US" altLang="zh-CN" sz="5400" b="1" spc="-300" dirty="0" smtClean="0">
              <a:solidFill>
                <a:srgbClr val="C00000"/>
              </a:solidFill>
              <a:latin typeface="Calibri" panose="020F0502020204030204" pitchFamily="34" charset="0"/>
              <a:ea typeface="Calibri" panose="020F0502020204030204" pitchFamily="34" charset="0"/>
              <a:cs typeface="Calibri" panose="020F0502020204030204" pitchFamily="34" charset="0"/>
            </a:endParaRPr>
          </a:p>
          <a:p>
            <a:pPr algn="l"/>
            <a:r>
              <a:rPr lang="en-US" altLang="zh-CN" sz="5400" b="1" spc="-300" dirty="0" smtClean="0">
                <a:solidFill>
                  <a:srgbClr val="C00000"/>
                </a:solidFill>
                <a:latin typeface="Calibri" panose="020F0502020204030204" pitchFamily="34" charset="0"/>
                <a:ea typeface="Calibri" panose="020F0502020204030204" pitchFamily="34" charset="0"/>
                <a:cs typeface="Calibri" panose="020F0502020204030204" pitchFamily="34" charset="0"/>
              </a:rPr>
              <a:t>           HEALTH CARE</a:t>
            </a:r>
            <a:r>
              <a:rPr lang="en-US" altLang="zh-CN" sz="8000" b="1" spc="-300" dirty="0" smtClean="0">
                <a:solidFill>
                  <a:srgbClr val="C00000"/>
                </a:solidFill>
                <a:latin typeface="Calibri" panose="020F0502020204030204" pitchFamily="34" charset="0"/>
                <a:ea typeface="Calibri" panose="020F0502020204030204" pitchFamily="34" charset="0"/>
                <a:cs typeface="Calibri" panose="020F0502020204030204" pitchFamily="34" charset="0"/>
              </a:rPr>
              <a:t> </a:t>
            </a:r>
            <a:endParaRPr lang="en-US" altLang="zh-CN" sz="8000" b="1" spc="-300" dirty="0" smtClean="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cxnSp>
        <p:nvCxnSpPr>
          <p:cNvPr id="15" name="直接连接符 14"/>
          <p:cNvCxnSpPr/>
          <p:nvPr/>
        </p:nvCxnSpPr>
        <p:spPr>
          <a:xfrm>
            <a:off x="5905719" y="3837461"/>
            <a:ext cx="706407"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792270" y="3948592"/>
            <a:ext cx="5078930" cy="598805"/>
          </a:xfrm>
          <a:prstGeom prst="rect">
            <a:avLst/>
          </a:prstGeom>
          <a:noFill/>
        </p:spPr>
        <p:txBody>
          <a:bodyPr wrap="square" rtlCol="0">
            <a:spAutoFit/>
          </a:bodyPr>
          <a:lstStyle/>
          <a:p>
            <a:pPr algn="just"/>
            <a:r>
              <a:rPr lang="en-US" altLang="en-US" sz="11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The hospital database system's core objective is to improve hospital management by providing a centralized, structured, and efficient system to manage patient records, medical treatments, staff, billing, and other operations.</a:t>
            </a:r>
            <a:endParaRPr lang="zh-CN" altLang="zh-CN" sz="1100"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p:txBody>
      </p:sp>
      <p:sp>
        <p:nvSpPr>
          <p:cNvPr id="17" name="文本框 16"/>
          <p:cNvSpPr txBox="1"/>
          <p:nvPr/>
        </p:nvSpPr>
        <p:spPr>
          <a:xfrm>
            <a:off x="5792470" y="4946650"/>
            <a:ext cx="2865755" cy="368300"/>
          </a:xfrm>
          <a:prstGeom prst="rect">
            <a:avLst/>
          </a:prstGeom>
          <a:noFill/>
        </p:spPr>
        <p:txBody>
          <a:bodyPr wrap="square" rtlCol="0">
            <a:spAutoFit/>
          </a:bodyPr>
          <a:lstStyle/>
          <a:p>
            <a:r>
              <a:rPr lang="zh-CN" altLang="en-US" dirty="0">
                <a:solidFill>
                  <a:srgbClr val="C00000"/>
                </a:solidFill>
                <a:latin typeface="Calibri" panose="020F0502020204030204" pitchFamily="34" charset="0"/>
                <a:ea typeface="Calibri" panose="020F0502020204030204" pitchFamily="34" charset="0"/>
                <a:cs typeface="Calibri" panose="020F0502020204030204" pitchFamily="34" charset="0"/>
              </a:rPr>
              <a:t>Reporter:</a:t>
            </a:r>
            <a:r>
              <a:rPr lang="en-US" altLang="zh-CN" dirty="0">
                <a:solidFill>
                  <a:srgbClr val="C00000"/>
                </a:solidFill>
                <a:latin typeface="Calibri" panose="020F0502020204030204" pitchFamily="34" charset="0"/>
                <a:ea typeface="Calibri" panose="020F0502020204030204" pitchFamily="34" charset="0"/>
                <a:cs typeface="Calibri" panose="020F0502020204030204" pitchFamily="34" charset="0"/>
              </a:rPr>
              <a:t> JAYA MAHANTHI</a:t>
            </a:r>
            <a:endParaRPr lang="en-US" altLang="zh-CN"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2" name="十字形 1"/>
          <p:cNvSpPr/>
          <p:nvPr/>
        </p:nvSpPr>
        <p:spPr>
          <a:xfrm rot="399223">
            <a:off x="2510830" y="1933576"/>
            <a:ext cx="1294405" cy="1294405"/>
          </a:xfrm>
          <a:prstGeom prst="plus">
            <a:avLst>
              <a:gd name="adj" fmla="val 32327"/>
            </a:avLst>
          </a:prstGeom>
          <a:solidFill>
            <a:srgbClr val="FEE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09271" y="5537514"/>
            <a:ext cx="1009530" cy="1147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10" dur="1000" fill="hold"/>
                                        <p:tgtEl>
                                          <p:spTgt spid="1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2"/>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75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8" dur="75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9" dur="750" accel="50000" fill="hold">
                                          <p:stCondLst>
                                            <p:cond delay="750"/>
                                          </p:stCondLst>
                                        </p:cTn>
                                        <p:tgtEl>
                                          <p:spTgt spid="2"/>
                                        </p:tgtEl>
                                        <p:attrNameLst>
                                          <p:attrName>ppt_w</p:attrName>
                                        </p:attrNameLst>
                                      </p:cBhvr>
                                      <p:tavLst>
                                        <p:tav tm="0">
                                          <p:val>
                                            <p:strVal val="#ppt_w*.05"/>
                                          </p:val>
                                        </p:tav>
                                        <p:tav tm="100000">
                                          <p:val>
                                            <p:strVal val="#ppt_w"/>
                                          </p:val>
                                        </p:tav>
                                      </p:tavLst>
                                    </p:anim>
                                    <p:anim calcmode="lin" valueType="num">
                                      <p:cBhvr>
                                        <p:cTn id="20" dur="1500" fill="hold"/>
                                        <p:tgtEl>
                                          <p:spTgt spid="2"/>
                                        </p:tgtEl>
                                        <p:attrNameLst>
                                          <p:attrName>ppt_h</p:attrName>
                                        </p:attrNameLst>
                                      </p:cBhvr>
                                      <p:tavLst>
                                        <p:tav tm="0">
                                          <p:val>
                                            <p:strVal val="#ppt_h"/>
                                          </p:val>
                                        </p:tav>
                                        <p:tav tm="100000">
                                          <p:val>
                                            <p:strVal val="#ppt_h"/>
                                          </p:val>
                                        </p:tav>
                                      </p:tavLst>
                                    </p:anim>
                                    <p:anim calcmode="lin" valueType="num">
                                      <p:cBhvr>
                                        <p:cTn id="21" dur="75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2" dur="75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3" dur="750" accel="50000" fill="hold">
                                          <p:stCondLst>
                                            <p:cond delay="750"/>
                                          </p:stCondLst>
                                        </p:cTn>
                                        <p:tgtEl>
                                          <p:spTgt spid="2"/>
                                        </p:tgtEl>
                                        <p:attrNameLst>
                                          <p:attrName>ppt_y</p:attrName>
                                        </p:attrNameLst>
                                      </p:cBhvr>
                                      <p:tavLst>
                                        <p:tav tm="0">
                                          <p:val>
                                            <p:strVal val="#ppt_y+.1"/>
                                          </p:val>
                                        </p:tav>
                                        <p:tav tm="100000">
                                          <p:val>
                                            <p:strVal val="#ppt_y"/>
                                          </p:val>
                                        </p:tav>
                                      </p:tavLst>
                                    </p:anim>
                                    <p:animEffect transition="in" filter="fade">
                                      <p:cBhvr>
                                        <p:cTn id="24" dur="1500" decel="50000">
                                          <p:stCondLst>
                                            <p:cond delay="0"/>
                                          </p:stCondLst>
                                        </p:cTn>
                                        <p:tgtEl>
                                          <p:spTgt spid="2"/>
                                        </p:tgtEl>
                                      </p:cBhvr>
                                    </p:animEffect>
                                  </p:childTnLst>
                                </p:cTn>
                              </p:par>
                            </p:childTnLst>
                          </p:cTn>
                        </p:par>
                        <p:par>
                          <p:cTn id="25" fill="hold">
                            <p:stCondLst>
                              <p:cond delay="5599"/>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200"/>
                                        <p:tgtEl>
                                          <p:spTgt spid="15"/>
                                        </p:tgtEl>
                                      </p:cBhvr>
                                    </p:animEffect>
                                  </p:childTnLst>
                                </p:cTn>
                              </p:par>
                            </p:childTnLst>
                          </p:cTn>
                        </p:par>
                        <p:par>
                          <p:cTn id="29" fill="hold">
                            <p:stCondLst>
                              <p:cond delay="6099"/>
                            </p:stCondLst>
                            <p:childTnLst>
                              <p:par>
                                <p:cTn id="30" presetID="22" presetClass="entr" presetSubtype="1" fill="hold" nodeType="afterEffect">
                                  <p:stCondLst>
                                    <p:cond delay="0"/>
                                  </p:stCondLst>
                                  <p:childTnLst>
                                    <p:set>
                                      <p:cBhvr>
                                        <p:cTn id="31" dur="1" fill="hold">
                                          <p:stCondLst>
                                            <p:cond delay="0"/>
                                          </p:stCondLst>
                                        </p:cTn>
                                        <p:tgtEl>
                                          <p:spTgt spid="16">
                                            <p:txEl>
                                              <p:pRg st="0" end="0"/>
                                            </p:txEl>
                                          </p:spTgt>
                                        </p:tgtEl>
                                        <p:attrNameLst>
                                          <p:attrName>style.visibility</p:attrName>
                                        </p:attrNameLst>
                                      </p:cBhvr>
                                      <p:to>
                                        <p:strVal val="visible"/>
                                      </p:to>
                                    </p:set>
                                    <p:animEffect transition="in" filter="wipe(up)">
                                      <p:cBhvr>
                                        <p:cTn id="32" dur="500"/>
                                        <p:tgtEl>
                                          <p:spTgt spid="16">
                                            <p:txEl>
                                              <p:pRg st="0" end="0"/>
                                            </p:txEl>
                                          </p:spTgt>
                                        </p:tgtEl>
                                      </p:cBhvr>
                                    </p:animEffect>
                                  </p:childTnLst>
                                </p:cTn>
                              </p:par>
                            </p:childTnLst>
                          </p:cTn>
                        </p:par>
                        <p:par>
                          <p:cTn id="33" fill="hold">
                            <p:stCondLst>
                              <p:cond delay="6599"/>
                            </p:stCondLst>
                            <p:childTnLst>
                              <p:par>
                                <p:cTn id="34" presetID="10"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42"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2712720" y="2230120"/>
            <a:ext cx="8972550" cy="1019175"/>
          </a:xfrm>
          <a:prstGeom prst="rect">
            <a:avLst/>
          </a:prstGeom>
        </p:spPr>
      </p:pic>
      <p:pic>
        <p:nvPicPr>
          <p:cNvPr id="3" name="Picture 2"/>
          <p:cNvPicPr>
            <a:picLocks noChangeAspect="1"/>
          </p:cNvPicPr>
          <p:nvPr/>
        </p:nvPicPr>
        <p:blipFill>
          <a:blip r:embed="rId2"/>
          <a:stretch>
            <a:fillRect/>
          </a:stretch>
        </p:blipFill>
        <p:spPr>
          <a:xfrm>
            <a:off x="2712720" y="4244975"/>
            <a:ext cx="4442460" cy="1518920"/>
          </a:xfrm>
          <a:prstGeom prst="rect">
            <a:avLst/>
          </a:prstGeom>
        </p:spPr>
      </p:pic>
      <p:sp>
        <p:nvSpPr>
          <p:cNvPr id="4" name="Text Box 3"/>
          <p:cNvSpPr txBox="1"/>
          <p:nvPr/>
        </p:nvSpPr>
        <p:spPr>
          <a:xfrm>
            <a:off x="731520" y="2124075"/>
            <a:ext cx="1591945" cy="570865"/>
          </a:xfrm>
          <a:prstGeom prst="rect">
            <a:avLst/>
          </a:prstGeom>
          <a:noFill/>
        </p:spPr>
        <p:txBody>
          <a:bodyPr wrap="square" rtlCol="0">
            <a:sp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CODE:</a:t>
            </a:r>
            <a:endPar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5" name="Text Box 4"/>
          <p:cNvSpPr txBox="1"/>
          <p:nvPr/>
        </p:nvSpPr>
        <p:spPr>
          <a:xfrm>
            <a:off x="741680" y="4351020"/>
            <a:ext cx="1581785" cy="570865"/>
          </a:xfrm>
          <a:prstGeom prst="rect">
            <a:avLst/>
          </a:prstGeom>
          <a:noFill/>
        </p:spPr>
        <p:txBody>
          <a:bodyPr wrap="square" rtlCol="0">
            <a:sp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OUTPUT:</a:t>
            </a:r>
            <a:endPar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6" name="Text Box 5"/>
          <p:cNvSpPr txBox="1"/>
          <p:nvPr/>
        </p:nvSpPr>
        <p:spPr>
          <a:xfrm>
            <a:off x="1558925" y="267335"/>
            <a:ext cx="8350885" cy="967105"/>
          </a:xfrm>
          <a:prstGeom prst="rect">
            <a:avLst/>
          </a:prstGeom>
          <a:noFill/>
        </p:spPr>
        <p:txBody>
          <a:bodyPr wrap="square" rtlCol="0">
            <a:noAutofit/>
          </a:bodyPr>
          <a:p>
            <a:pPr>
              <a:lnSpc>
                <a:spcPct val="130000"/>
              </a:lnSpc>
              <a:spcBef>
                <a:spcPts val="600"/>
              </a:spcBef>
            </a:pPr>
            <a:r>
              <a:rPr lang="en-US" alt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Get the details of the patients admitted to the 'Dobson' Cafeteria ?</a:t>
            </a:r>
            <a:endParaRPr lang="en-US" alt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2821305" y="2005330"/>
            <a:ext cx="9115425" cy="1211580"/>
          </a:xfrm>
          <a:prstGeom prst="rect">
            <a:avLst/>
          </a:prstGeom>
        </p:spPr>
      </p:pic>
      <p:pic>
        <p:nvPicPr>
          <p:cNvPr id="3" name="Picture 2"/>
          <p:cNvPicPr>
            <a:picLocks noChangeAspect="1"/>
          </p:cNvPicPr>
          <p:nvPr/>
        </p:nvPicPr>
        <p:blipFill>
          <a:blip r:embed="rId2"/>
          <a:stretch>
            <a:fillRect/>
          </a:stretch>
        </p:blipFill>
        <p:spPr>
          <a:xfrm>
            <a:off x="2821305" y="3726180"/>
            <a:ext cx="3295650" cy="2216785"/>
          </a:xfrm>
          <a:prstGeom prst="rect">
            <a:avLst/>
          </a:prstGeom>
        </p:spPr>
      </p:pic>
      <p:sp>
        <p:nvSpPr>
          <p:cNvPr id="4" name="Text Box 3"/>
          <p:cNvSpPr txBox="1"/>
          <p:nvPr/>
        </p:nvSpPr>
        <p:spPr>
          <a:xfrm>
            <a:off x="985520" y="1920240"/>
            <a:ext cx="1582420" cy="628015"/>
          </a:xfrm>
          <a:prstGeom prst="rect">
            <a:avLst/>
          </a:prstGeom>
          <a:noFill/>
        </p:spPr>
        <p:txBody>
          <a:bodyPr wrap="square" rtlCol="0">
            <a:no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CODE:</a:t>
            </a:r>
            <a:endPar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5" name="Text Box 4"/>
          <p:cNvSpPr txBox="1"/>
          <p:nvPr/>
        </p:nvSpPr>
        <p:spPr>
          <a:xfrm>
            <a:off x="878840" y="3726180"/>
            <a:ext cx="1443990" cy="670560"/>
          </a:xfrm>
          <a:prstGeom prst="rect">
            <a:avLst/>
          </a:prstGeom>
          <a:noFill/>
        </p:spPr>
        <p:txBody>
          <a:bodyPr wrap="square" rtlCol="0">
            <a:no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OUTPUT:</a:t>
            </a:r>
            <a:endPar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6" name="Text Box 5"/>
          <p:cNvSpPr txBox="1"/>
          <p:nvPr/>
        </p:nvSpPr>
        <p:spPr>
          <a:xfrm>
            <a:off x="1442085" y="287020"/>
            <a:ext cx="8242935" cy="701675"/>
          </a:xfrm>
          <a:prstGeom prst="rect">
            <a:avLst/>
          </a:prstGeom>
          <a:noFill/>
        </p:spPr>
        <p:txBody>
          <a:bodyPr wrap="square" rtlCol="0">
            <a:noAutofit/>
          </a:bodyPr>
          <a:p>
            <a:pPr>
              <a:lnSpc>
                <a:spcPct val="130000"/>
              </a:lnSpc>
              <a:spcBef>
                <a:spcPts val="600"/>
              </a:spcBef>
            </a:pPr>
            <a:r>
              <a:rPr lang="en-US" alt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Find the number of patients treated by each doctor ?</a:t>
            </a:r>
            <a:endParaRPr lang="en-US" alt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2233295" y="1779270"/>
            <a:ext cx="4581525" cy="1047750"/>
          </a:xfrm>
          <a:prstGeom prst="rect">
            <a:avLst/>
          </a:prstGeom>
        </p:spPr>
      </p:pic>
      <p:pic>
        <p:nvPicPr>
          <p:cNvPr id="3" name="Picture 2"/>
          <p:cNvPicPr>
            <a:picLocks noChangeAspect="1"/>
          </p:cNvPicPr>
          <p:nvPr/>
        </p:nvPicPr>
        <p:blipFill>
          <a:blip r:embed="rId2"/>
          <a:stretch>
            <a:fillRect/>
          </a:stretch>
        </p:blipFill>
        <p:spPr>
          <a:xfrm>
            <a:off x="2233295" y="3000375"/>
            <a:ext cx="9757410" cy="857250"/>
          </a:xfrm>
          <a:prstGeom prst="rect">
            <a:avLst/>
          </a:prstGeom>
        </p:spPr>
      </p:pic>
      <p:pic>
        <p:nvPicPr>
          <p:cNvPr id="4" name="Picture 3"/>
          <p:cNvPicPr>
            <a:picLocks noChangeAspect="1"/>
          </p:cNvPicPr>
          <p:nvPr/>
        </p:nvPicPr>
        <p:blipFill>
          <a:blip r:embed="rId3"/>
          <a:stretch>
            <a:fillRect/>
          </a:stretch>
        </p:blipFill>
        <p:spPr>
          <a:xfrm>
            <a:off x="2233295" y="4275455"/>
            <a:ext cx="6067425" cy="971550"/>
          </a:xfrm>
          <a:prstGeom prst="rect">
            <a:avLst/>
          </a:prstGeom>
        </p:spPr>
      </p:pic>
      <p:pic>
        <p:nvPicPr>
          <p:cNvPr id="5" name="Picture 4"/>
          <p:cNvPicPr>
            <a:picLocks noChangeAspect="1"/>
          </p:cNvPicPr>
          <p:nvPr/>
        </p:nvPicPr>
        <p:blipFill>
          <a:blip r:embed="rId4"/>
          <a:stretch>
            <a:fillRect/>
          </a:stretch>
        </p:blipFill>
        <p:spPr>
          <a:xfrm>
            <a:off x="2233295" y="5335905"/>
            <a:ext cx="3562350" cy="1228725"/>
          </a:xfrm>
          <a:prstGeom prst="rect">
            <a:avLst/>
          </a:prstGeom>
        </p:spPr>
      </p:pic>
      <p:sp>
        <p:nvSpPr>
          <p:cNvPr id="6" name="Text Box 5"/>
          <p:cNvSpPr txBox="1"/>
          <p:nvPr/>
        </p:nvSpPr>
        <p:spPr>
          <a:xfrm>
            <a:off x="1307465" y="329565"/>
            <a:ext cx="8859520" cy="1075690"/>
          </a:xfrm>
          <a:prstGeom prst="rect">
            <a:avLst/>
          </a:prstGeom>
          <a:noFill/>
        </p:spPr>
        <p:txBody>
          <a:bodyPr wrap="square" rtlCol="0">
            <a:noAutofit/>
          </a:bodyPr>
          <a:p>
            <a:pPr>
              <a:lnSpc>
                <a:spcPct val="130000"/>
              </a:lnSpc>
              <a:spcBef>
                <a:spcPts val="600"/>
              </a:spcBef>
            </a:pPr>
            <a:r>
              <a:rPr lang="en-US" alt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Get the bill details for a patient with Patient_ID 589215 and also the no.of tests conducted on the patient?</a:t>
            </a:r>
            <a:endParaRPr lang="en-US" alt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7" name="Text Box 6"/>
          <p:cNvSpPr txBox="1"/>
          <p:nvPr/>
        </p:nvSpPr>
        <p:spPr>
          <a:xfrm>
            <a:off x="625475" y="1640840"/>
            <a:ext cx="1304925" cy="542925"/>
          </a:xfrm>
          <a:prstGeom prst="rect">
            <a:avLst/>
          </a:prstGeom>
          <a:noFill/>
        </p:spPr>
        <p:txBody>
          <a:bodyPr wrap="square" rtlCol="0">
            <a:no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CODE:</a:t>
            </a:r>
            <a:endPar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8" name="Text Box 7"/>
          <p:cNvSpPr txBox="1"/>
          <p:nvPr/>
        </p:nvSpPr>
        <p:spPr>
          <a:xfrm>
            <a:off x="455295" y="3000375"/>
            <a:ext cx="1411605" cy="598805"/>
          </a:xfrm>
          <a:prstGeom prst="rect">
            <a:avLst/>
          </a:prstGeom>
          <a:noFill/>
        </p:spPr>
        <p:txBody>
          <a:bodyPr wrap="square" rtlCol="0">
            <a:no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OUTPUT:</a:t>
            </a:r>
            <a:endPar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9" name="Text Box 8"/>
          <p:cNvSpPr txBox="1"/>
          <p:nvPr/>
        </p:nvSpPr>
        <p:spPr>
          <a:xfrm>
            <a:off x="688975" y="4275455"/>
            <a:ext cx="1241425" cy="725805"/>
          </a:xfrm>
          <a:prstGeom prst="rect">
            <a:avLst/>
          </a:prstGeom>
          <a:noFill/>
        </p:spPr>
        <p:txBody>
          <a:bodyPr wrap="square" rtlCol="0">
            <a:no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CODE:</a:t>
            </a:r>
            <a:endPar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10" name="Text Box 9"/>
          <p:cNvSpPr txBox="1"/>
          <p:nvPr/>
        </p:nvSpPr>
        <p:spPr>
          <a:xfrm>
            <a:off x="508000" y="5431155"/>
            <a:ext cx="1422400" cy="681990"/>
          </a:xfrm>
          <a:prstGeom prst="rect">
            <a:avLst/>
          </a:prstGeom>
          <a:noFill/>
        </p:spPr>
        <p:txBody>
          <a:bodyPr wrap="square" rtlCol="0">
            <a:no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OUTPUT:</a:t>
            </a:r>
            <a:endPar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2200275" y="2136140"/>
            <a:ext cx="9840595" cy="1990725"/>
          </a:xfrm>
          <a:prstGeom prst="rect">
            <a:avLst/>
          </a:prstGeom>
        </p:spPr>
      </p:pic>
      <p:pic>
        <p:nvPicPr>
          <p:cNvPr id="3" name="Picture 2"/>
          <p:cNvPicPr>
            <a:picLocks noChangeAspect="1"/>
          </p:cNvPicPr>
          <p:nvPr/>
        </p:nvPicPr>
        <p:blipFill>
          <a:blip r:embed="rId2"/>
          <a:stretch>
            <a:fillRect/>
          </a:stretch>
        </p:blipFill>
        <p:spPr>
          <a:xfrm>
            <a:off x="2197100" y="4300855"/>
            <a:ext cx="9843770" cy="1333500"/>
          </a:xfrm>
          <a:prstGeom prst="rect">
            <a:avLst/>
          </a:prstGeom>
        </p:spPr>
      </p:pic>
      <p:sp>
        <p:nvSpPr>
          <p:cNvPr id="4" name="Text Box 3"/>
          <p:cNvSpPr txBox="1"/>
          <p:nvPr/>
        </p:nvSpPr>
        <p:spPr>
          <a:xfrm>
            <a:off x="1389380" y="308610"/>
            <a:ext cx="8933815" cy="1083945"/>
          </a:xfrm>
          <a:prstGeom prst="rect">
            <a:avLst/>
          </a:prstGeom>
          <a:noFill/>
        </p:spPr>
        <p:txBody>
          <a:bodyPr wrap="square" rtlCol="0">
            <a:noAutofit/>
          </a:bodyPr>
          <a:p>
            <a:pPr>
              <a:lnSpc>
                <a:spcPct val="130000"/>
              </a:lnSpc>
              <a:spcBef>
                <a:spcPts val="600"/>
              </a:spcBef>
            </a:pPr>
            <a:r>
              <a:rPr lang="en-US" alt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Find the name of the patient who have undergone 'Blood test' and given prescription:</a:t>
            </a:r>
            <a:endParaRPr lang="en-US" alt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5" name="Text Box 4"/>
          <p:cNvSpPr txBox="1"/>
          <p:nvPr/>
        </p:nvSpPr>
        <p:spPr>
          <a:xfrm>
            <a:off x="699135" y="1966595"/>
            <a:ext cx="1177290" cy="532130"/>
          </a:xfrm>
          <a:prstGeom prst="rect">
            <a:avLst/>
          </a:prstGeom>
          <a:noFill/>
        </p:spPr>
        <p:txBody>
          <a:bodyPr wrap="square" rtlCol="0">
            <a:no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CODE:</a:t>
            </a:r>
            <a:endPar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6" name="Text Box 5"/>
          <p:cNvSpPr txBox="1"/>
          <p:nvPr/>
        </p:nvSpPr>
        <p:spPr>
          <a:xfrm>
            <a:off x="593725" y="4372610"/>
            <a:ext cx="1388110" cy="564515"/>
          </a:xfrm>
          <a:prstGeom prst="rect">
            <a:avLst/>
          </a:prstGeom>
          <a:noFill/>
        </p:spPr>
        <p:txBody>
          <a:bodyPr wrap="square" rtlCol="0">
            <a:no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OUTPUT:</a:t>
            </a:r>
            <a:endPar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527175" y="1689100"/>
            <a:ext cx="8807450" cy="4425950"/>
          </a:xfrm>
          <a:prstGeom prst="rect">
            <a:avLst/>
          </a:prstGeom>
          <a:noFill/>
        </p:spPr>
        <p:txBody>
          <a:bodyPr wrap="square" rtlCol="0">
            <a:noAutofit/>
          </a:bodyPr>
          <a:p>
            <a:pPr>
              <a:lnSpc>
                <a:spcPct val="130000"/>
              </a:lnSpc>
              <a:spcBef>
                <a:spcPts val="600"/>
              </a:spcBef>
            </a:pPr>
            <a:r>
              <a:rPr lang="en-US" altLang="en-US" sz="20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The Hospital Database Management System project fulfills its core objectives of improving hospital data management, patient care, and overall operational efficiency. By leveraging a structured relational database, the system enhances communication, ensures data accuracy, and supports both administrative and clinical decision-making.</a:t>
            </a:r>
            <a:endParaRPr lang="en-US" altLang="en-US" sz="20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a:p>
            <a:pPr>
              <a:lnSpc>
                <a:spcPct val="130000"/>
              </a:lnSpc>
              <a:spcBef>
                <a:spcPts val="600"/>
              </a:spcBef>
            </a:pPr>
            <a:r>
              <a:rPr lang="en-US" altLang="en-US" sz="20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This project serves as a valuable tool for any healthcare institution looking to streamline its operations, manage patient and staff data efficiently, and improve the quality of care. The insights gained from this database system lay the foundation for a more organized, data-driven hospital environment, offering the potential for continuous improvement and future expansion as new technologies and healthcare practices emerge.</a:t>
            </a:r>
            <a:endParaRPr lang="en-US" sz="2000" b="1" kern="0" dirty="0">
              <a:latin typeface="Microsoft YaHei" panose="020B0503020204020204" pitchFamily="34" charset="-122"/>
              <a:ea typeface="Microsoft YaHei" panose="020B0503020204020204" pitchFamily="34" charset="-122"/>
              <a:cs typeface="+mn-ea"/>
              <a:sym typeface="+mn-lt"/>
            </a:endParaRPr>
          </a:p>
        </p:txBody>
      </p:sp>
      <p:sp>
        <p:nvSpPr>
          <p:cNvPr id="5" name="Text Box 4"/>
          <p:cNvSpPr txBox="1"/>
          <p:nvPr/>
        </p:nvSpPr>
        <p:spPr>
          <a:xfrm>
            <a:off x="1590675" y="825500"/>
            <a:ext cx="4064000" cy="885825"/>
          </a:xfrm>
          <a:prstGeom prst="rect">
            <a:avLst/>
          </a:prstGeom>
          <a:noFill/>
        </p:spPr>
        <p:txBody>
          <a:bodyPr wrap="square" rtlCol="0">
            <a:noAutofit/>
          </a:bodyPr>
          <a:p>
            <a:pPr>
              <a:lnSpc>
                <a:spcPct val="130000"/>
              </a:lnSpc>
              <a:spcBef>
                <a:spcPts val="600"/>
              </a:spcBef>
            </a:pPr>
            <a:r>
              <a:rPr lang="en-US" altLang="en-US" sz="3200" b="1" u="sng"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FINAL REMARKS :</a:t>
            </a:r>
            <a:endParaRPr lang="en-US" sz="2400" b="1" u="sng"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a:p>
            <a:pPr>
              <a:lnSpc>
                <a:spcPct val="130000"/>
              </a:lnSpc>
              <a:spcBef>
                <a:spcPts val="600"/>
              </a:spcBef>
            </a:pPr>
            <a:endParaRPr lang="en-US" sz="2400" u="sng" kern="0" dirty="0">
              <a:latin typeface="Calibri" panose="020F0502020204030204" pitchFamily="34" charset="0"/>
              <a:ea typeface="Microsoft YaHei" panose="020B0503020204020204" pitchFamily="34" charset="-122"/>
              <a:cs typeface="Calibri" panose="020F0502020204030204" pitchFamily="34" charset="0"/>
              <a:sym typeface="+mn-lt"/>
            </a:endParaRPr>
          </a:p>
        </p:txBody>
      </p:sp>
    </p:spTree>
  </p:cSld>
  <p:clrMapOvr>
    <a:masterClrMapping/>
  </p:clrMapOvr>
  <p:transition spd="med">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792470" y="2403475"/>
            <a:ext cx="5733415" cy="1322070"/>
          </a:xfrm>
          <a:prstGeom prst="rect">
            <a:avLst/>
          </a:prstGeom>
          <a:noFill/>
        </p:spPr>
        <p:txBody>
          <a:bodyPr wrap="square" rtlCol="0">
            <a:spAutoFit/>
          </a:bodyPr>
          <a:lstStyle/>
          <a:p>
            <a:pPr algn="dist"/>
            <a:r>
              <a:rPr lang="en-US" altLang="zh-CN" sz="8000" spc="-300" dirty="0" smtClean="0">
                <a:solidFill>
                  <a:srgbClr val="C00000"/>
                </a:solidFill>
                <a:latin typeface="Calibri" panose="020F0502020204030204" pitchFamily="34" charset="0"/>
                <a:ea typeface="Calibri" panose="020F0502020204030204" pitchFamily="34" charset="0"/>
                <a:cs typeface="Calibri" panose="020F0502020204030204" pitchFamily="34" charset="0"/>
              </a:rPr>
              <a:t>THANK YOU</a:t>
            </a:r>
            <a:endParaRPr lang="zh-CN" altLang="en-US" sz="8000" spc="-3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cxnSp>
        <p:nvCxnSpPr>
          <p:cNvPr id="15" name="直接连接符 14"/>
          <p:cNvCxnSpPr/>
          <p:nvPr/>
        </p:nvCxnSpPr>
        <p:spPr>
          <a:xfrm>
            <a:off x="5905719" y="3837461"/>
            <a:ext cx="706407"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792470" y="3948430"/>
            <a:ext cx="5708015" cy="645160"/>
          </a:xfrm>
          <a:prstGeom prst="rect">
            <a:avLst/>
          </a:prstGeom>
          <a:noFill/>
        </p:spPr>
        <p:txBody>
          <a:bodyPr wrap="square" rtlCol="0">
            <a:spAutoFit/>
          </a:bodyPr>
          <a:lstStyle/>
          <a:p>
            <a:pPr algn="just"/>
            <a:r>
              <a:rPr lang="en-US" altLang="en-US" sz="12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The hospital database system's core objective is to improve hospital management by providing a centralized, structured, and efficient system to manage patient records, medical treatments, staff, billing, and other operations.</a:t>
            </a:r>
            <a:r>
              <a:rPr lang="en-US" altLang="zh-CN" sz="1200"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a:t>
            </a:r>
            <a:endParaRPr lang="zh-CN" altLang="zh-CN" sz="1200"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p:txBody>
      </p:sp>
      <p:sp>
        <p:nvSpPr>
          <p:cNvPr id="17" name="文本框 16"/>
          <p:cNvSpPr txBox="1"/>
          <p:nvPr/>
        </p:nvSpPr>
        <p:spPr>
          <a:xfrm>
            <a:off x="5792470" y="4946650"/>
            <a:ext cx="2860040" cy="337185"/>
          </a:xfrm>
          <a:prstGeom prst="rect">
            <a:avLst/>
          </a:prstGeom>
          <a:noFill/>
        </p:spPr>
        <p:txBody>
          <a:bodyPr wrap="square" rtlCol="0">
            <a:spAutoFit/>
          </a:bodyPr>
          <a:lstStyle/>
          <a:p>
            <a:r>
              <a:rPr lang="zh-CN" altLang="en-US" sz="1600" dirty="0">
                <a:solidFill>
                  <a:srgbClr val="C00000"/>
                </a:solidFill>
                <a:latin typeface="Calibri" panose="020F0502020204030204" pitchFamily="34" charset="0"/>
                <a:ea typeface="Calibri" panose="020F0502020204030204" pitchFamily="34" charset="0"/>
                <a:cs typeface="Calibri" panose="020F0502020204030204" pitchFamily="34" charset="0"/>
              </a:rPr>
              <a:t>Reporter:</a:t>
            </a:r>
            <a:r>
              <a:rPr lang="en-US" altLang="zh-CN" sz="1600" dirty="0">
                <a:solidFill>
                  <a:srgbClr val="C00000"/>
                </a:solidFill>
                <a:latin typeface="Calibri" panose="020F0502020204030204" pitchFamily="34" charset="0"/>
                <a:ea typeface="Calibri" panose="020F0502020204030204" pitchFamily="34" charset="0"/>
                <a:cs typeface="Calibri" panose="020F0502020204030204" pitchFamily="34" charset="0"/>
              </a:rPr>
              <a:t> JAYA MAHANTHI</a:t>
            </a:r>
            <a:endParaRPr lang="en-US" altLang="zh-CN" sz="16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2" name="十字形 1"/>
          <p:cNvSpPr/>
          <p:nvPr/>
        </p:nvSpPr>
        <p:spPr>
          <a:xfrm rot="399223">
            <a:off x="2510830" y="1933576"/>
            <a:ext cx="1294405" cy="1294405"/>
          </a:xfrm>
          <a:prstGeom prst="plus">
            <a:avLst>
              <a:gd name="adj" fmla="val 32327"/>
            </a:avLst>
          </a:prstGeom>
          <a:solidFill>
            <a:srgbClr val="FEE5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09271" y="5537514"/>
            <a:ext cx="1009530" cy="1147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10" dur="1000" fill="hold"/>
                                        <p:tgtEl>
                                          <p:spTgt spid="1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2"/>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75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8" dur="75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9" dur="750" accel="50000" fill="hold">
                                          <p:stCondLst>
                                            <p:cond delay="750"/>
                                          </p:stCondLst>
                                        </p:cTn>
                                        <p:tgtEl>
                                          <p:spTgt spid="2"/>
                                        </p:tgtEl>
                                        <p:attrNameLst>
                                          <p:attrName>ppt_w</p:attrName>
                                        </p:attrNameLst>
                                      </p:cBhvr>
                                      <p:tavLst>
                                        <p:tav tm="0">
                                          <p:val>
                                            <p:strVal val="#ppt_w*.05"/>
                                          </p:val>
                                        </p:tav>
                                        <p:tav tm="100000">
                                          <p:val>
                                            <p:strVal val="#ppt_w"/>
                                          </p:val>
                                        </p:tav>
                                      </p:tavLst>
                                    </p:anim>
                                    <p:anim calcmode="lin" valueType="num">
                                      <p:cBhvr>
                                        <p:cTn id="20" dur="1500" fill="hold"/>
                                        <p:tgtEl>
                                          <p:spTgt spid="2"/>
                                        </p:tgtEl>
                                        <p:attrNameLst>
                                          <p:attrName>ppt_h</p:attrName>
                                        </p:attrNameLst>
                                      </p:cBhvr>
                                      <p:tavLst>
                                        <p:tav tm="0">
                                          <p:val>
                                            <p:strVal val="#ppt_h"/>
                                          </p:val>
                                        </p:tav>
                                        <p:tav tm="100000">
                                          <p:val>
                                            <p:strVal val="#ppt_h"/>
                                          </p:val>
                                        </p:tav>
                                      </p:tavLst>
                                    </p:anim>
                                    <p:anim calcmode="lin" valueType="num">
                                      <p:cBhvr>
                                        <p:cTn id="21" dur="75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2" dur="75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3" dur="750" accel="50000" fill="hold">
                                          <p:stCondLst>
                                            <p:cond delay="750"/>
                                          </p:stCondLst>
                                        </p:cTn>
                                        <p:tgtEl>
                                          <p:spTgt spid="2"/>
                                        </p:tgtEl>
                                        <p:attrNameLst>
                                          <p:attrName>ppt_y</p:attrName>
                                        </p:attrNameLst>
                                      </p:cBhvr>
                                      <p:tavLst>
                                        <p:tav tm="0">
                                          <p:val>
                                            <p:strVal val="#ppt_y+.1"/>
                                          </p:val>
                                        </p:tav>
                                        <p:tav tm="100000">
                                          <p:val>
                                            <p:strVal val="#ppt_y"/>
                                          </p:val>
                                        </p:tav>
                                      </p:tavLst>
                                    </p:anim>
                                    <p:animEffect transition="in" filter="fade">
                                      <p:cBhvr>
                                        <p:cTn id="24" dur="1500" decel="50000">
                                          <p:stCondLst>
                                            <p:cond delay="0"/>
                                          </p:stCondLst>
                                        </p:cTn>
                                        <p:tgtEl>
                                          <p:spTgt spid="2"/>
                                        </p:tgtEl>
                                      </p:cBhvr>
                                    </p:animEffect>
                                  </p:childTnLst>
                                </p:cTn>
                              </p:par>
                            </p:childTnLst>
                          </p:cTn>
                        </p:par>
                        <p:par>
                          <p:cTn id="25" fill="hold">
                            <p:stCondLst>
                              <p:cond delay="1799"/>
                            </p:stCondLst>
                            <p:childTnLst>
                              <p:par>
                                <p:cTn id="26" presetID="10"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200"/>
                                        <p:tgtEl>
                                          <p:spTgt spid="15"/>
                                        </p:tgtEl>
                                      </p:cBhvr>
                                    </p:animEffect>
                                  </p:childTnLst>
                                </p:cTn>
                              </p:par>
                            </p:childTnLst>
                          </p:cTn>
                        </p:par>
                        <p:par>
                          <p:cTn id="29" fill="hold">
                            <p:stCondLst>
                              <p:cond delay="2299"/>
                            </p:stCondLst>
                            <p:childTnLst>
                              <p:par>
                                <p:cTn id="30" presetID="22" presetClass="entr" presetSubtype="1" fill="hold" nodeType="afterEffect">
                                  <p:stCondLst>
                                    <p:cond delay="0"/>
                                  </p:stCondLst>
                                  <p:childTnLst>
                                    <p:set>
                                      <p:cBhvr>
                                        <p:cTn id="31" dur="1" fill="hold">
                                          <p:stCondLst>
                                            <p:cond delay="0"/>
                                          </p:stCondLst>
                                        </p:cTn>
                                        <p:tgtEl>
                                          <p:spTgt spid="16">
                                            <p:txEl>
                                              <p:pRg st="0" end="0"/>
                                            </p:txEl>
                                          </p:spTgt>
                                        </p:tgtEl>
                                        <p:attrNameLst>
                                          <p:attrName>style.visibility</p:attrName>
                                        </p:attrNameLst>
                                      </p:cBhvr>
                                      <p:to>
                                        <p:strVal val="visible"/>
                                      </p:to>
                                    </p:set>
                                    <p:animEffect transition="in" filter="wipe(up)">
                                      <p:cBhvr>
                                        <p:cTn id="32" dur="500"/>
                                        <p:tgtEl>
                                          <p:spTgt spid="16">
                                            <p:txEl>
                                              <p:pRg st="0" end="0"/>
                                            </p:txEl>
                                          </p:spTgt>
                                        </p:tgtEl>
                                      </p:cBhvr>
                                    </p:animEffect>
                                  </p:childTnLst>
                                </p:cTn>
                              </p:par>
                            </p:childTnLst>
                          </p:cTn>
                        </p:par>
                        <p:par>
                          <p:cTn id="33" fill="hold">
                            <p:stCondLst>
                              <p:cond delay="2799"/>
                            </p:stCondLst>
                            <p:childTnLst>
                              <p:par>
                                <p:cTn id="34" presetID="10"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42"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512310" y="375920"/>
            <a:ext cx="4064000" cy="730885"/>
          </a:xfrm>
          <a:prstGeom prst="rect">
            <a:avLst/>
          </a:prstGeom>
          <a:noFill/>
        </p:spPr>
        <p:txBody>
          <a:bodyPr wrap="square" rtlCol="0">
            <a:spAutoFit/>
          </a:bodyPr>
          <a:p>
            <a:pPr>
              <a:lnSpc>
                <a:spcPct val="130000"/>
              </a:lnSpc>
              <a:spcBef>
                <a:spcPts val="600"/>
              </a:spcBef>
            </a:pPr>
            <a:r>
              <a:rPr lang="en-US" sz="3200" b="1" u="sng"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OBJECTIVE :</a:t>
            </a:r>
            <a:endParaRPr lang="en-US" sz="3200" b="1" u="sng"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5" name="Text Box 4"/>
          <p:cNvSpPr txBox="1"/>
          <p:nvPr/>
        </p:nvSpPr>
        <p:spPr>
          <a:xfrm>
            <a:off x="1445260" y="1352550"/>
            <a:ext cx="9487535" cy="4859020"/>
          </a:xfrm>
          <a:prstGeom prst="rect">
            <a:avLst/>
          </a:prstGeom>
          <a:noFill/>
        </p:spPr>
        <p:txBody>
          <a:bodyPr wrap="square" rtlCol="0">
            <a:noAutofit/>
          </a:bodyPr>
          <a:p>
            <a:pPr>
              <a:lnSpc>
                <a:spcPct val="130000"/>
              </a:lnSpc>
              <a:spcBef>
                <a:spcPts val="600"/>
              </a:spcBef>
            </a:pPr>
            <a:r>
              <a:rPr lang="en-US" altLang="en-US"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The hospital database system's core objective is to improve hospital management by providing a centralized, structured, and efficient system to manage patient records, medical treatments, staff, billing, and other operations. By doing so, it aims to:</a:t>
            </a:r>
            <a:endParaRPr lang="en-US" altLang="en-US"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a:p>
            <a:pPr>
              <a:lnSpc>
                <a:spcPct val="130000"/>
              </a:lnSpc>
              <a:spcBef>
                <a:spcPts val="600"/>
              </a:spcBef>
            </a:pPr>
            <a:endParaRPr lang="en-US" altLang="en-US"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a:p>
            <a:pPr marL="285750" indent="-285750">
              <a:lnSpc>
                <a:spcPct val="130000"/>
              </a:lnSpc>
              <a:spcBef>
                <a:spcPts val="600"/>
              </a:spcBef>
              <a:buFont typeface="Arial" panose="020B0604020202020204" pitchFamily="34" charset="0"/>
              <a:buChar char="•"/>
            </a:pPr>
            <a:r>
              <a:rPr lang="en-US" altLang="en-US"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Enhance patient care through accurate tracking of medical information.</a:t>
            </a:r>
            <a:endParaRPr lang="en-US" altLang="en-US"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a:p>
            <a:pPr marL="285750" indent="-285750">
              <a:lnSpc>
                <a:spcPct val="130000"/>
              </a:lnSpc>
              <a:spcBef>
                <a:spcPts val="600"/>
              </a:spcBef>
              <a:buFont typeface="Arial" panose="020B0604020202020204" pitchFamily="34" charset="0"/>
              <a:buChar char="•"/>
            </a:pPr>
            <a:r>
              <a:rPr lang="en-US" altLang="en-US"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Optimize resource management and staff allocation.</a:t>
            </a:r>
            <a:endParaRPr lang="en-US" altLang="en-US"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a:p>
            <a:pPr marL="285750" indent="-285750">
              <a:lnSpc>
                <a:spcPct val="130000"/>
              </a:lnSpc>
              <a:spcBef>
                <a:spcPts val="600"/>
              </a:spcBef>
              <a:buFont typeface="Arial" panose="020B0604020202020204" pitchFamily="34" charset="0"/>
              <a:buChar char="•"/>
            </a:pPr>
            <a:r>
              <a:rPr lang="en-US" altLang="en-US"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Streamline financial and operational processes.</a:t>
            </a:r>
            <a:endParaRPr lang="en-US" altLang="en-US"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a:p>
            <a:pPr marL="285750" indent="-285750">
              <a:lnSpc>
                <a:spcPct val="130000"/>
              </a:lnSpc>
              <a:spcBef>
                <a:spcPts val="600"/>
              </a:spcBef>
              <a:buFont typeface="Arial" panose="020B0604020202020204" pitchFamily="34" charset="0"/>
              <a:buChar char="•"/>
            </a:pPr>
            <a:r>
              <a:rPr lang="en-US" altLang="en-US"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Ensure regulatory compliance and data security.</a:t>
            </a:r>
            <a:endParaRPr lang="en-US" altLang="en-US"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a:p>
            <a:pPr marL="285750" indent="-285750">
              <a:lnSpc>
                <a:spcPct val="130000"/>
              </a:lnSpc>
              <a:spcBef>
                <a:spcPts val="600"/>
              </a:spcBef>
              <a:buFont typeface="Arial" panose="020B0604020202020204" pitchFamily="34" charset="0"/>
              <a:buChar char="•"/>
            </a:pPr>
            <a:r>
              <a:rPr lang="en-US" altLang="en-US"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Provide decision-making tools through detailed reporting and analytics.</a:t>
            </a:r>
            <a:endParaRPr lang="en-US" altLang="en-US"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a:p>
            <a:pPr marL="285750" indent="-285750">
              <a:lnSpc>
                <a:spcPct val="130000"/>
              </a:lnSpc>
              <a:spcBef>
                <a:spcPts val="600"/>
              </a:spcBef>
              <a:buFont typeface="Arial" panose="020B0604020202020204" pitchFamily="34" charset="0"/>
              <a:buChar char="•"/>
            </a:pPr>
            <a:r>
              <a:rPr lang="en-US" altLang="en-US"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This system aims to foster a more organized, efficient, and transparent hospital environment, ultimately contributing to better healthcare outcomes and smoother hospital operations.</a:t>
            </a:r>
            <a:endParaRPr lang="en-US" altLang="en-US"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Tree>
  </p:cSld>
  <p:clrMapOvr>
    <a:masterClrMapping/>
  </p:clrMapOvr>
  <p:transition spd="med">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3931920" y="2432685"/>
            <a:ext cx="4832350" cy="824865"/>
          </a:xfrm>
          <a:prstGeom prst="rect">
            <a:avLst/>
          </a:prstGeom>
        </p:spPr>
      </p:pic>
      <p:pic>
        <p:nvPicPr>
          <p:cNvPr id="5" name="Picture 4"/>
          <p:cNvPicPr>
            <a:picLocks noChangeAspect="1"/>
          </p:cNvPicPr>
          <p:nvPr/>
        </p:nvPicPr>
        <p:blipFill>
          <a:blip r:embed="rId2"/>
          <a:stretch>
            <a:fillRect/>
          </a:stretch>
        </p:blipFill>
        <p:spPr>
          <a:xfrm>
            <a:off x="3931920" y="3901440"/>
            <a:ext cx="4321175" cy="2215515"/>
          </a:xfrm>
          <a:prstGeom prst="rect">
            <a:avLst/>
          </a:prstGeom>
        </p:spPr>
      </p:pic>
      <p:sp>
        <p:nvSpPr>
          <p:cNvPr id="6" name="Text Box 5"/>
          <p:cNvSpPr txBox="1"/>
          <p:nvPr/>
        </p:nvSpPr>
        <p:spPr>
          <a:xfrm>
            <a:off x="1452880" y="213995"/>
            <a:ext cx="8180070" cy="1317625"/>
          </a:xfrm>
          <a:prstGeom prst="rect">
            <a:avLst/>
          </a:prstGeom>
          <a:noFill/>
        </p:spPr>
        <p:txBody>
          <a:bodyPr wrap="square" rtlCol="0">
            <a:noAutofit/>
          </a:bodyPr>
          <a:p>
            <a:pPr>
              <a:lnSpc>
                <a:spcPct val="130000"/>
              </a:lnSpc>
              <a:spcBef>
                <a:spcPts val="600"/>
              </a:spcBef>
            </a:pPr>
            <a:r>
              <a:rPr lang="en-US" alt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List all departments with the number of workers and their locations?</a:t>
            </a:r>
            <a:endPar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7" name="Text Box 6"/>
          <p:cNvSpPr txBox="1"/>
          <p:nvPr/>
        </p:nvSpPr>
        <p:spPr>
          <a:xfrm>
            <a:off x="2132330" y="2432685"/>
            <a:ext cx="1274445" cy="509270"/>
          </a:xfrm>
          <a:prstGeom prst="rect">
            <a:avLst/>
          </a:prstGeom>
          <a:noFill/>
        </p:spPr>
        <p:txBody>
          <a:bodyPr wrap="square" rtlCol="0">
            <a:no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CODE:</a:t>
            </a:r>
            <a:endPar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8" name="Text Box 7"/>
          <p:cNvSpPr txBox="1"/>
          <p:nvPr/>
        </p:nvSpPr>
        <p:spPr>
          <a:xfrm>
            <a:off x="1983105" y="4287520"/>
            <a:ext cx="1348105" cy="467995"/>
          </a:xfrm>
          <a:prstGeom prst="rect">
            <a:avLst/>
          </a:prstGeom>
          <a:noFill/>
        </p:spPr>
        <p:txBody>
          <a:bodyPr wrap="square" rtlCol="0">
            <a:no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OUTPUT:</a:t>
            </a:r>
            <a:endPar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2610485" y="4662170"/>
            <a:ext cx="5848350" cy="885825"/>
          </a:xfrm>
          <a:prstGeom prst="rect">
            <a:avLst/>
          </a:prstGeom>
        </p:spPr>
      </p:pic>
      <p:pic>
        <p:nvPicPr>
          <p:cNvPr id="4" name="Picture 3"/>
          <p:cNvPicPr>
            <a:picLocks noChangeAspect="1"/>
          </p:cNvPicPr>
          <p:nvPr/>
        </p:nvPicPr>
        <p:blipFill>
          <a:blip r:embed="rId2"/>
          <a:stretch>
            <a:fillRect/>
          </a:stretch>
        </p:blipFill>
        <p:spPr>
          <a:xfrm>
            <a:off x="2610485" y="2131695"/>
            <a:ext cx="9219565" cy="1609725"/>
          </a:xfrm>
          <a:prstGeom prst="rect">
            <a:avLst/>
          </a:prstGeom>
        </p:spPr>
      </p:pic>
      <p:sp>
        <p:nvSpPr>
          <p:cNvPr id="5" name="Text Box 4"/>
          <p:cNvSpPr txBox="1"/>
          <p:nvPr/>
        </p:nvSpPr>
        <p:spPr>
          <a:xfrm>
            <a:off x="1771650" y="351155"/>
            <a:ext cx="8965565" cy="859790"/>
          </a:xfrm>
          <a:prstGeom prst="rect">
            <a:avLst/>
          </a:prstGeom>
          <a:noFill/>
        </p:spPr>
        <p:txBody>
          <a:bodyPr wrap="square" rtlCol="0">
            <a:noAutofit/>
          </a:bodyPr>
          <a:p>
            <a:pPr>
              <a:lnSpc>
                <a:spcPct val="130000"/>
              </a:lnSpc>
              <a:spcBef>
                <a:spcPts val="600"/>
              </a:spcBef>
            </a:pPr>
            <a:endParaRPr lang="en-US" sz="1200" kern="0" dirty="0">
              <a:latin typeface="Microsoft YaHei" panose="020B0503020204020204" pitchFamily="34" charset="-122"/>
              <a:ea typeface="Microsoft YaHei" panose="020B0503020204020204" pitchFamily="34" charset="-122"/>
              <a:cs typeface="+mn-ea"/>
              <a:sym typeface="+mn-lt"/>
            </a:endParaRPr>
          </a:p>
        </p:txBody>
      </p:sp>
      <p:sp>
        <p:nvSpPr>
          <p:cNvPr id="6" name="Text Box 5"/>
          <p:cNvSpPr txBox="1"/>
          <p:nvPr/>
        </p:nvSpPr>
        <p:spPr>
          <a:xfrm>
            <a:off x="1283335" y="276225"/>
            <a:ext cx="8965565" cy="1270635"/>
          </a:xfrm>
          <a:prstGeom prst="rect">
            <a:avLst/>
          </a:prstGeom>
          <a:noFill/>
        </p:spPr>
        <p:txBody>
          <a:bodyPr wrap="square" rtlCol="0">
            <a:noAutofit/>
          </a:bodyPr>
          <a:p>
            <a:pPr>
              <a:lnSpc>
                <a:spcPct val="130000"/>
              </a:lnSpc>
              <a:spcBef>
                <a:spcPts val="600"/>
              </a:spcBef>
            </a:pPr>
            <a:r>
              <a:rPr lang="en-US" altLang="en-US" sz="28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 Find the doctor who have treated a patient for "Diabetes"?</a:t>
            </a:r>
            <a:endParaRPr lang="en-US" altLang="en-US" sz="28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7" name="Text Box 6"/>
          <p:cNvSpPr txBox="1"/>
          <p:nvPr/>
        </p:nvSpPr>
        <p:spPr>
          <a:xfrm>
            <a:off x="1113155" y="2131695"/>
            <a:ext cx="1114425" cy="531495"/>
          </a:xfrm>
          <a:prstGeom prst="rect">
            <a:avLst/>
          </a:prstGeom>
          <a:noFill/>
        </p:spPr>
        <p:txBody>
          <a:bodyPr wrap="square" rtlCol="0">
            <a:no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CODE:</a:t>
            </a:r>
            <a:endParaRPr lang="en-US" sz="20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8" name="Text Box 7"/>
          <p:cNvSpPr txBox="1"/>
          <p:nvPr/>
        </p:nvSpPr>
        <p:spPr>
          <a:xfrm>
            <a:off x="986155" y="4818380"/>
            <a:ext cx="1369060" cy="570865"/>
          </a:xfrm>
          <a:prstGeom prst="rect">
            <a:avLst/>
          </a:prstGeom>
          <a:noFill/>
        </p:spPr>
        <p:txBody>
          <a:bodyPr wrap="square" rtlCol="0">
            <a:sp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OUTPUT:</a:t>
            </a:r>
            <a:endPar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496945" y="2204720"/>
            <a:ext cx="5737860" cy="1457325"/>
          </a:xfrm>
          <a:prstGeom prst="rect">
            <a:avLst/>
          </a:prstGeom>
        </p:spPr>
      </p:pic>
      <p:pic>
        <p:nvPicPr>
          <p:cNvPr id="3" name="Picture 2"/>
          <p:cNvPicPr>
            <a:picLocks noChangeAspect="1"/>
          </p:cNvPicPr>
          <p:nvPr/>
        </p:nvPicPr>
        <p:blipFill>
          <a:blip r:embed="rId2"/>
          <a:stretch>
            <a:fillRect/>
          </a:stretch>
        </p:blipFill>
        <p:spPr>
          <a:xfrm>
            <a:off x="3496945" y="4089400"/>
            <a:ext cx="3457575" cy="1819275"/>
          </a:xfrm>
          <a:prstGeom prst="rect">
            <a:avLst/>
          </a:prstGeom>
        </p:spPr>
      </p:pic>
      <p:sp>
        <p:nvSpPr>
          <p:cNvPr id="4" name="Text Box 3"/>
          <p:cNvSpPr txBox="1"/>
          <p:nvPr/>
        </p:nvSpPr>
        <p:spPr>
          <a:xfrm>
            <a:off x="1411605" y="240030"/>
            <a:ext cx="8307705" cy="765810"/>
          </a:xfrm>
          <a:prstGeom prst="rect">
            <a:avLst/>
          </a:prstGeom>
          <a:noFill/>
        </p:spPr>
        <p:txBody>
          <a:bodyPr wrap="square" rtlCol="0">
            <a:noAutofit/>
          </a:bodyPr>
          <a:p>
            <a:pPr>
              <a:lnSpc>
                <a:spcPct val="130000"/>
              </a:lnSpc>
              <a:spcBef>
                <a:spcPts val="600"/>
              </a:spcBef>
            </a:pPr>
            <a:r>
              <a:rPr lang="en-US" altLang="en-US" sz="28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 Find the total no.of workers in each department ?</a:t>
            </a:r>
            <a:endParaRPr lang="en-US" altLang="en-US" sz="28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5" name="Text Box 4"/>
          <p:cNvSpPr txBox="1"/>
          <p:nvPr/>
        </p:nvSpPr>
        <p:spPr>
          <a:xfrm>
            <a:off x="1707515" y="2204720"/>
            <a:ext cx="4064000" cy="570865"/>
          </a:xfrm>
          <a:prstGeom prst="rect">
            <a:avLst/>
          </a:prstGeom>
          <a:noFill/>
        </p:spPr>
        <p:txBody>
          <a:bodyPr wrap="square" rtlCol="0">
            <a:sp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CODE:</a:t>
            </a:r>
            <a:endParaRPr lang="en-US" sz="2400" kern="0" dirty="0">
              <a:latin typeface="Microsoft YaHei" panose="020B0503020204020204" pitchFamily="34" charset="-122"/>
              <a:ea typeface="Microsoft YaHei" panose="020B0503020204020204" pitchFamily="34" charset="-122"/>
              <a:cs typeface="+mn-ea"/>
              <a:sym typeface="+mn-lt"/>
            </a:endParaRPr>
          </a:p>
        </p:txBody>
      </p:sp>
      <p:sp>
        <p:nvSpPr>
          <p:cNvPr id="6" name="Text Box 5"/>
          <p:cNvSpPr txBox="1"/>
          <p:nvPr/>
        </p:nvSpPr>
        <p:spPr>
          <a:xfrm>
            <a:off x="1612265" y="4860925"/>
            <a:ext cx="4064000" cy="570865"/>
          </a:xfrm>
          <a:prstGeom prst="rect">
            <a:avLst/>
          </a:prstGeom>
          <a:noFill/>
        </p:spPr>
        <p:txBody>
          <a:bodyPr wrap="square" rtlCol="0">
            <a:sp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OUTPUT:</a:t>
            </a:r>
            <a:endParaRPr lang="en-US" sz="2400" kern="0" dirty="0">
              <a:latin typeface="Microsoft YaHei" panose="020B0503020204020204" pitchFamily="34" charset="-122"/>
              <a:ea typeface="Microsoft YaHei" panose="020B0503020204020204" pitchFamily="34" charset="-122"/>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4117340" y="2028190"/>
            <a:ext cx="5838825" cy="1209675"/>
          </a:xfrm>
          <a:prstGeom prst="rect">
            <a:avLst/>
          </a:prstGeom>
        </p:spPr>
      </p:pic>
      <p:pic>
        <p:nvPicPr>
          <p:cNvPr id="4" name="Picture 3"/>
          <p:cNvPicPr>
            <a:picLocks noChangeAspect="1"/>
          </p:cNvPicPr>
          <p:nvPr/>
        </p:nvPicPr>
        <p:blipFill>
          <a:blip r:embed="rId2"/>
          <a:stretch>
            <a:fillRect/>
          </a:stretch>
        </p:blipFill>
        <p:spPr>
          <a:xfrm>
            <a:off x="4117340" y="3747135"/>
            <a:ext cx="3586480" cy="1752600"/>
          </a:xfrm>
          <a:prstGeom prst="rect">
            <a:avLst/>
          </a:prstGeom>
        </p:spPr>
      </p:pic>
      <p:sp>
        <p:nvSpPr>
          <p:cNvPr id="5" name="Text Box 4"/>
          <p:cNvSpPr txBox="1"/>
          <p:nvPr/>
        </p:nvSpPr>
        <p:spPr>
          <a:xfrm>
            <a:off x="1391285" y="276860"/>
            <a:ext cx="8636635" cy="988695"/>
          </a:xfrm>
          <a:prstGeom prst="rect">
            <a:avLst/>
          </a:prstGeom>
          <a:noFill/>
        </p:spPr>
        <p:txBody>
          <a:bodyPr wrap="square" rtlCol="0">
            <a:noAutofit/>
          </a:bodyPr>
          <a:p>
            <a:pPr>
              <a:lnSpc>
                <a:spcPct val="130000"/>
              </a:lnSpc>
              <a:spcBef>
                <a:spcPts val="600"/>
              </a:spcBef>
            </a:pPr>
            <a:r>
              <a:rPr lang="en-US" alt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Retrive the names and phone numbers of all patients who have been diagnosed with Illness of Hypertension and Flu?</a:t>
            </a:r>
            <a:endParaRPr lang="en-US" alt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6" name="Text Box 5"/>
          <p:cNvSpPr txBox="1"/>
          <p:nvPr/>
        </p:nvSpPr>
        <p:spPr>
          <a:xfrm>
            <a:off x="2089785" y="2144395"/>
            <a:ext cx="2176145" cy="553085"/>
          </a:xfrm>
          <a:prstGeom prst="rect">
            <a:avLst/>
          </a:prstGeom>
          <a:noFill/>
        </p:spPr>
        <p:txBody>
          <a:bodyPr wrap="square" rtlCol="0">
            <a:no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CODE:</a:t>
            </a:r>
            <a:endParaRPr lang="en-US" sz="2400" kern="0" dirty="0">
              <a:latin typeface="Microsoft YaHei" panose="020B0503020204020204" pitchFamily="34" charset="-122"/>
              <a:ea typeface="Microsoft YaHei" panose="020B0503020204020204" pitchFamily="34" charset="-122"/>
              <a:cs typeface="+mn-ea"/>
              <a:sym typeface="+mn-lt"/>
            </a:endParaRPr>
          </a:p>
        </p:txBody>
      </p:sp>
      <p:sp>
        <p:nvSpPr>
          <p:cNvPr id="7" name="Text Box 6"/>
          <p:cNvSpPr txBox="1"/>
          <p:nvPr/>
        </p:nvSpPr>
        <p:spPr>
          <a:xfrm>
            <a:off x="1877695" y="4467860"/>
            <a:ext cx="1336675" cy="479425"/>
          </a:xfrm>
          <a:prstGeom prst="rect">
            <a:avLst/>
          </a:prstGeom>
          <a:noFill/>
        </p:spPr>
        <p:txBody>
          <a:bodyPr wrap="square" rtlCol="0">
            <a:no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OUTPUT:</a:t>
            </a:r>
            <a:endParaRPr lang="en-US" sz="2400" kern="0" dirty="0">
              <a:latin typeface="Microsoft YaHei" panose="020B0503020204020204" pitchFamily="34" charset="-122"/>
              <a:ea typeface="Microsoft YaHei" panose="020B0503020204020204" pitchFamily="34" charset="-122"/>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2281555" y="2068195"/>
            <a:ext cx="9559925" cy="2000250"/>
          </a:xfrm>
          <a:prstGeom prst="rect">
            <a:avLst/>
          </a:prstGeom>
        </p:spPr>
      </p:pic>
      <p:pic>
        <p:nvPicPr>
          <p:cNvPr id="3" name="Picture 2"/>
          <p:cNvPicPr>
            <a:picLocks noChangeAspect="1"/>
          </p:cNvPicPr>
          <p:nvPr/>
        </p:nvPicPr>
        <p:blipFill>
          <a:blip r:embed="rId2"/>
          <a:stretch>
            <a:fillRect/>
          </a:stretch>
        </p:blipFill>
        <p:spPr>
          <a:xfrm>
            <a:off x="2281555" y="4605020"/>
            <a:ext cx="7648575" cy="1638300"/>
          </a:xfrm>
          <a:prstGeom prst="rect">
            <a:avLst/>
          </a:prstGeom>
        </p:spPr>
      </p:pic>
      <p:sp>
        <p:nvSpPr>
          <p:cNvPr id="4" name="Text Box 3"/>
          <p:cNvSpPr txBox="1"/>
          <p:nvPr/>
        </p:nvSpPr>
        <p:spPr>
          <a:xfrm>
            <a:off x="636905" y="1930400"/>
            <a:ext cx="1347470" cy="564515"/>
          </a:xfrm>
          <a:prstGeom prst="rect">
            <a:avLst/>
          </a:prstGeom>
          <a:noFill/>
        </p:spPr>
        <p:txBody>
          <a:bodyPr wrap="square" rtlCol="0">
            <a:no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CODE:</a:t>
            </a:r>
            <a:endPar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5" name="Text Box 4"/>
          <p:cNvSpPr txBox="1"/>
          <p:nvPr/>
        </p:nvSpPr>
        <p:spPr>
          <a:xfrm>
            <a:off x="370840" y="4860925"/>
            <a:ext cx="1442720" cy="570865"/>
          </a:xfrm>
          <a:prstGeom prst="rect">
            <a:avLst/>
          </a:prstGeom>
          <a:noFill/>
        </p:spPr>
        <p:txBody>
          <a:bodyPr wrap="square" rtlCol="0">
            <a:sp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OUTPUT:</a:t>
            </a:r>
            <a:endPar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6" name="Text Box 5"/>
          <p:cNvSpPr txBox="1"/>
          <p:nvPr/>
        </p:nvSpPr>
        <p:spPr>
          <a:xfrm>
            <a:off x="1420495" y="298450"/>
            <a:ext cx="8775065" cy="977900"/>
          </a:xfrm>
          <a:prstGeom prst="rect">
            <a:avLst/>
          </a:prstGeom>
          <a:noFill/>
        </p:spPr>
        <p:txBody>
          <a:bodyPr wrap="square" rtlCol="0">
            <a:noAutofit/>
          </a:bodyPr>
          <a:p>
            <a:pPr>
              <a:lnSpc>
                <a:spcPct val="130000"/>
              </a:lnSpc>
              <a:spcBef>
                <a:spcPts val="600"/>
              </a:spcBef>
            </a:pPr>
            <a:r>
              <a:rPr lang="en-US" alt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Get the list of patients, their diagnoses, and the doctors treating them?</a:t>
            </a:r>
            <a:endParaRPr lang="en-US" alt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453765" y="4488180"/>
            <a:ext cx="7191375" cy="493395"/>
          </a:xfrm>
          <a:prstGeom prst="rect">
            <a:avLst/>
          </a:prstGeom>
        </p:spPr>
      </p:pic>
      <p:pic>
        <p:nvPicPr>
          <p:cNvPr id="3" name="Picture 2"/>
          <p:cNvPicPr>
            <a:picLocks noChangeAspect="1"/>
          </p:cNvPicPr>
          <p:nvPr/>
        </p:nvPicPr>
        <p:blipFill>
          <a:blip r:embed="rId2"/>
          <a:stretch>
            <a:fillRect/>
          </a:stretch>
        </p:blipFill>
        <p:spPr>
          <a:xfrm>
            <a:off x="3453765" y="5168900"/>
            <a:ext cx="2849245" cy="998855"/>
          </a:xfrm>
          <a:prstGeom prst="rect">
            <a:avLst/>
          </a:prstGeom>
        </p:spPr>
      </p:pic>
      <p:pic>
        <p:nvPicPr>
          <p:cNvPr id="4" name="Picture 3"/>
          <p:cNvPicPr>
            <a:picLocks noChangeAspect="1"/>
          </p:cNvPicPr>
          <p:nvPr/>
        </p:nvPicPr>
        <p:blipFill>
          <a:blip r:embed="rId3"/>
          <a:stretch>
            <a:fillRect/>
          </a:stretch>
        </p:blipFill>
        <p:spPr>
          <a:xfrm>
            <a:off x="3453765" y="1483360"/>
            <a:ext cx="7118350" cy="337820"/>
          </a:xfrm>
          <a:prstGeom prst="rect">
            <a:avLst/>
          </a:prstGeom>
        </p:spPr>
      </p:pic>
      <p:pic>
        <p:nvPicPr>
          <p:cNvPr id="5" name="Picture 4"/>
          <p:cNvPicPr>
            <a:picLocks noChangeAspect="1"/>
          </p:cNvPicPr>
          <p:nvPr/>
        </p:nvPicPr>
        <p:blipFill>
          <a:blip r:embed="rId4"/>
          <a:stretch>
            <a:fillRect/>
          </a:stretch>
        </p:blipFill>
        <p:spPr>
          <a:xfrm>
            <a:off x="3453765" y="1983105"/>
            <a:ext cx="4314825" cy="2343150"/>
          </a:xfrm>
          <a:prstGeom prst="rect">
            <a:avLst/>
          </a:prstGeom>
        </p:spPr>
      </p:pic>
      <p:sp>
        <p:nvSpPr>
          <p:cNvPr id="6" name="Text Box 5"/>
          <p:cNvSpPr txBox="1"/>
          <p:nvPr/>
        </p:nvSpPr>
        <p:spPr>
          <a:xfrm>
            <a:off x="1494790" y="266065"/>
            <a:ext cx="8233410" cy="673100"/>
          </a:xfrm>
          <a:prstGeom prst="rect">
            <a:avLst/>
          </a:prstGeom>
          <a:noFill/>
        </p:spPr>
        <p:txBody>
          <a:bodyPr wrap="square" rtlCol="0">
            <a:noAutofit/>
          </a:bodyPr>
          <a:p>
            <a:pPr>
              <a:lnSpc>
                <a:spcPct val="130000"/>
              </a:lnSpc>
              <a:spcBef>
                <a:spcPts val="600"/>
              </a:spcBef>
            </a:pPr>
            <a:r>
              <a:rPr lang="en-US" alt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List all workers and find total salary expenditure on them?</a:t>
            </a:r>
            <a:endParaRPr lang="en-US" alt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7" name="Text Box 6"/>
          <p:cNvSpPr txBox="1"/>
          <p:nvPr/>
        </p:nvSpPr>
        <p:spPr>
          <a:xfrm>
            <a:off x="1357630" y="1250315"/>
            <a:ext cx="1294130" cy="570865"/>
          </a:xfrm>
          <a:prstGeom prst="rect">
            <a:avLst/>
          </a:prstGeom>
          <a:noFill/>
        </p:spPr>
        <p:txBody>
          <a:bodyPr wrap="square" rtlCol="0">
            <a:sp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CODE:</a:t>
            </a:r>
            <a:endPar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8" name="Text Box 7"/>
          <p:cNvSpPr txBox="1"/>
          <p:nvPr/>
        </p:nvSpPr>
        <p:spPr>
          <a:xfrm>
            <a:off x="1017905" y="2132330"/>
            <a:ext cx="1410970" cy="570865"/>
          </a:xfrm>
          <a:prstGeom prst="rect">
            <a:avLst/>
          </a:prstGeom>
          <a:noFill/>
        </p:spPr>
        <p:txBody>
          <a:bodyPr wrap="square" rtlCol="0">
            <a:sp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OUTPUT:</a:t>
            </a:r>
            <a:endPar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10" name="Text Box 9"/>
          <p:cNvSpPr txBox="1"/>
          <p:nvPr/>
        </p:nvSpPr>
        <p:spPr>
          <a:xfrm>
            <a:off x="1357630" y="4410710"/>
            <a:ext cx="1072515" cy="570865"/>
          </a:xfrm>
          <a:prstGeom prst="rect">
            <a:avLst/>
          </a:prstGeom>
          <a:noFill/>
        </p:spPr>
        <p:txBody>
          <a:bodyPr wrap="square" rtlCol="0">
            <a:sp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CODE:</a:t>
            </a:r>
            <a:endParaRPr lang="en-US" sz="2400" kern="0" dirty="0">
              <a:latin typeface="Microsoft YaHei" panose="020B0503020204020204" pitchFamily="34" charset="-122"/>
              <a:ea typeface="Microsoft YaHei" panose="020B0503020204020204" pitchFamily="34" charset="-122"/>
              <a:cs typeface="+mn-ea"/>
              <a:sym typeface="+mn-lt"/>
            </a:endParaRPr>
          </a:p>
        </p:txBody>
      </p:sp>
      <p:sp>
        <p:nvSpPr>
          <p:cNvPr id="11" name="Text Box 10"/>
          <p:cNvSpPr txBox="1"/>
          <p:nvPr/>
        </p:nvSpPr>
        <p:spPr>
          <a:xfrm>
            <a:off x="1261745" y="5168900"/>
            <a:ext cx="1974215" cy="532130"/>
          </a:xfrm>
          <a:prstGeom prst="rect">
            <a:avLst/>
          </a:prstGeom>
          <a:noFill/>
        </p:spPr>
        <p:txBody>
          <a:bodyPr wrap="square" rtlCol="0">
            <a:no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OUTPUT:</a:t>
            </a:r>
            <a:endPar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2893060" y="2159000"/>
            <a:ext cx="8200390" cy="1170940"/>
          </a:xfrm>
          <a:prstGeom prst="rect">
            <a:avLst/>
          </a:prstGeom>
        </p:spPr>
      </p:pic>
      <p:pic>
        <p:nvPicPr>
          <p:cNvPr id="3" name="Picture 2"/>
          <p:cNvPicPr>
            <a:picLocks noChangeAspect="1"/>
          </p:cNvPicPr>
          <p:nvPr/>
        </p:nvPicPr>
        <p:blipFill>
          <a:blip r:embed="rId2"/>
          <a:stretch>
            <a:fillRect/>
          </a:stretch>
        </p:blipFill>
        <p:spPr>
          <a:xfrm>
            <a:off x="2893060" y="3971925"/>
            <a:ext cx="4307840" cy="1457325"/>
          </a:xfrm>
          <a:prstGeom prst="rect">
            <a:avLst/>
          </a:prstGeom>
        </p:spPr>
      </p:pic>
      <p:sp>
        <p:nvSpPr>
          <p:cNvPr id="4" name="Text Box 3"/>
          <p:cNvSpPr txBox="1"/>
          <p:nvPr/>
        </p:nvSpPr>
        <p:spPr>
          <a:xfrm>
            <a:off x="953770" y="2077720"/>
            <a:ext cx="1729105" cy="570865"/>
          </a:xfrm>
          <a:prstGeom prst="rect">
            <a:avLst/>
          </a:prstGeom>
          <a:noFill/>
        </p:spPr>
        <p:txBody>
          <a:bodyPr wrap="square" rtlCol="0">
            <a:no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CODE:</a:t>
            </a:r>
            <a:endPar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5" name="Text Box 4"/>
          <p:cNvSpPr txBox="1"/>
          <p:nvPr/>
        </p:nvSpPr>
        <p:spPr>
          <a:xfrm>
            <a:off x="878840" y="4054475"/>
            <a:ext cx="1804035" cy="648970"/>
          </a:xfrm>
          <a:prstGeom prst="rect">
            <a:avLst/>
          </a:prstGeom>
          <a:noFill/>
        </p:spPr>
        <p:txBody>
          <a:bodyPr wrap="square" rtlCol="0">
            <a:noAutofit/>
          </a:bodyPr>
          <a:p>
            <a:pPr>
              <a:lnSpc>
                <a:spcPct val="130000"/>
              </a:lnSpc>
              <a:spcBef>
                <a:spcPts val="600"/>
              </a:spcBef>
            </a:pPr>
            <a:r>
              <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OUTPUT:</a:t>
            </a:r>
            <a:endParaRPr 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
        <p:nvSpPr>
          <p:cNvPr id="6" name="Text Box 5"/>
          <p:cNvSpPr txBox="1"/>
          <p:nvPr/>
        </p:nvSpPr>
        <p:spPr>
          <a:xfrm>
            <a:off x="1463675" y="212725"/>
            <a:ext cx="8933815" cy="1104900"/>
          </a:xfrm>
          <a:prstGeom prst="rect">
            <a:avLst/>
          </a:prstGeom>
          <a:noFill/>
        </p:spPr>
        <p:txBody>
          <a:bodyPr wrap="square" rtlCol="0">
            <a:noAutofit/>
          </a:bodyPr>
          <a:p>
            <a:pPr>
              <a:lnSpc>
                <a:spcPct val="130000"/>
              </a:lnSpc>
              <a:spcBef>
                <a:spcPts val="600"/>
              </a:spcBef>
            </a:pPr>
            <a:r>
              <a:rPr lang="en-US" alt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rPr>
              <a:t>List all cafetaria staff along with their job position and the food type served in their assigned cafeteria?</a:t>
            </a:r>
            <a:endParaRPr lang="en-US" altLang="en-US" sz="2400" b="1" kern="0" dirty="0">
              <a:solidFill>
                <a:srgbClr val="FF0000"/>
              </a:solidFill>
              <a:latin typeface="Calibri" panose="020F0502020204030204" pitchFamily="34" charset="0"/>
              <a:ea typeface="Microsoft YaHei" panose="020B0503020204020204" pitchFamily="34" charset="-122"/>
              <a:cs typeface="Calibri" panose="020F0502020204030204" pitchFamily="34" charset="0"/>
              <a:sym typeface="+mn-lt"/>
            </a:endParaRPr>
          </a:p>
        </p:txBody>
      </p:sp>
    </p:spTree>
  </p:cSld>
  <p:clrMapOvr>
    <a:masterClrMapping/>
  </p:clrMapOvr>
</p:sld>
</file>

<file path=ppt/tags/tag1.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Template page">
  <a:themeElements>
    <a:clrScheme name="红橙色">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Temp">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lnSpc>
            <a:spcPct val="130000"/>
          </a:lnSpc>
          <a:defRPr sz="1200" dirty="0">
            <a:latin typeface="Microsoft YaHei" panose="020B0503020204020204" pitchFamily="34" charset="-122"/>
            <a:ea typeface="Microsoft YaHei"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Microsoft YaHei" panose="020B0503020204020204" pitchFamily="34" charset="-122"/>
            <a:ea typeface="Microsoft YaHei"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3055</Words>
  <Application>WPS Presentation</Application>
  <PresentationFormat>宽屏</PresentationFormat>
  <Paragraphs>104</Paragraphs>
  <Slides>15</Slides>
  <Notes>23</Notes>
  <HiddenSlides>1</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15</vt:i4>
      </vt:variant>
    </vt:vector>
  </HeadingPairs>
  <TitlesOfParts>
    <vt:vector size="34" baseType="lpstr">
      <vt:lpstr>Arial</vt:lpstr>
      <vt:lpstr>SimSun</vt:lpstr>
      <vt:lpstr>Wingdings</vt:lpstr>
      <vt:lpstr>Microsoft YaHei</vt:lpstr>
      <vt:lpstr>Calibri</vt:lpstr>
      <vt:lpstr>小米兰亭_GB外压缩</vt:lpstr>
      <vt:lpstr>Segoe Print</vt:lpstr>
      <vt:lpstr>华文细黑</vt:lpstr>
      <vt:lpstr>Arial Unicode MS</vt:lpstr>
      <vt:lpstr>Lato</vt:lpstr>
      <vt:lpstr>Gill Sans</vt:lpstr>
      <vt:lpstr>Century Gothic</vt:lpstr>
      <vt:lpstr>Gill Sans MT</vt:lpstr>
      <vt:lpstr>Britannic Bold</vt:lpstr>
      <vt:lpstr>Arial Rounded MT Bold</vt:lpstr>
      <vt:lpstr>Cambria</vt:lpstr>
      <vt:lpstr>Times New Roman</vt:lpstr>
      <vt:lpstr>Algerian</vt:lpstr>
      <vt:lpstr>Template page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春秋视觉</dc:creator>
  <cp:lastModifiedBy>Jaya Mahanthi</cp:lastModifiedBy>
  <cp:revision>99</cp:revision>
  <dcterms:created xsi:type="dcterms:W3CDTF">2015-08-18T02:51:00Z</dcterms:created>
  <dcterms:modified xsi:type="dcterms:W3CDTF">2024-12-30T16:07:06Z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1033-12.2.0.19307</vt:lpwstr>
  </property>
  <property fmtid="{D5CDD505-2E9C-101B-9397-08002B2CF9AE}" pid="3" name="ICV">
    <vt:lpwstr>1159A325606141B38BD3B789223298E5_11</vt:lpwstr>
  </property>
</Properties>
</file>